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02" r:id="rId1"/>
  </p:sldMasterIdLst>
  <p:sldIdLst>
    <p:sldId id="256" r:id="rId2"/>
    <p:sldId id="277" r:id="rId3"/>
    <p:sldId id="278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06B086C-4D5E-419A-A873-B46E789D8669}">
          <p14:sldIdLst>
            <p14:sldId id="256"/>
            <p14:sldId id="277"/>
            <p14:sldId id="278"/>
            <p14:sldId id="282"/>
            <p14:sldId id="283"/>
            <p14:sldId id="284"/>
            <p14:sldId id="285"/>
            <p14:sldId id="286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09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3448B07-2C06-4CF2-8E91-F7385E71E2CB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6C11EA-3D59-4DFE-9385-0A032B3191AF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9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31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D67DAC-232D-4042-B5C0-E64770A42A28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27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62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9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8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18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D8827A6-8947-4115-8D9E-E89B1EC0518D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2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2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48A1663-7765-4EF4-B97F-A02E70C6265E}" type="datetimeFigureOut">
              <a:rPr lang="en-US" smtClean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784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ail.gorodperm.ru/owa/redir.aspx?C=RmPog96CZEKeg6khlwMcETNyul21_NcI5eWuQiVwnmh9sRqjpSeyqo9YxezbwVujIE0nNpTdYxY.&amp;URL=mailto:depp@gorodperm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il.gorodperm.ru/owa/redir.aspx?C=RmPog96CZEKeg6khlwMcETNyul21_NcI5eWuQiVwnmh9sRqjpSeyqo9YxezbwVujIE0nNpTdYxY.&amp;URL=mailto:depp@gorodperm.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o@gorodperm.r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t@gorodperm.r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uep@gorodperm.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0591" y="368196"/>
            <a:ext cx="9277518" cy="2582821"/>
          </a:xfrm>
        </p:spPr>
        <p:txBody>
          <a:bodyPr/>
          <a:lstStyle/>
          <a:p>
            <a:r>
              <a:rPr lang="ru-RU" sz="3600" b="1" dirty="0" smtClean="0"/>
              <a:t>Муниципальные МЕРЫ </a:t>
            </a:r>
            <a:r>
              <a:rPr lang="ru-RU" sz="3600" b="1" dirty="0"/>
              <a:t>ПОДДЕРЖКИ БИЗНЕСА </a:t>
            </a:r>
            <a:r>
              <a:rPr lang="ru-RU" sz="3600" b="1" dirty="0" smtClean="0"/>
              <a:t>В </a:t>
            </a:r>
            <a:r>
              <a:rPr lang="ru-RU" sz="3600" b="1" dirty="0"/>
              <a:t>СВЯЗИ С РАСПРОСТРАНЕНИЕМ НОВОЙ КОРОНАВИРУСНОЙ </a:t>
            </a:r>
            <a:r>
              <a:rPr lang="ru-RU" sz="3600" b="1" dirty="0" smtClean="0"/>
              <a:t>ИНФЕКЦИИ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96423" y="5286894"/>
            <a:ext cx="7891272" cy="1069848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Администрация города Перми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2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льгота </a:t>
            </a:r>
            <a:r>
              <a:rPr lang="ru-RU" sz="2400" dirty="0"/>
              <a:t>в размере 30 процентов исчисленной суммы налога на имущество физических лиц за 2019 год в отношении объектов недвижимого имущества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861170"/>
            <a:ext cx="11029615" cy="40055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Льготу могут получить физические лица, которые предоставили </a:t>
            </a:r>
            <a:r>
              <a:rPr lang="ru-RU" dirty="0">
                <a:solidFill>
                  <a:schemeClr val="tx1"/>
                </a:solidFill>
              </a:rPr>
              <a:t>в соответствии с требованиями к условиям и срокам отсрочки уплаты арендной платы по договорам аренды недвижимого </a:t>
            </a:r>
            <a:r>
              <a:rPr lang="ru-RU" dirty="0" smtClean="0">
                <a:solidFill>
                  <a:schemeClr val="tx1"/>
                </a:solidFill>
              </a:rPr>
              <a:t>имущества, </a:t>
            </a:r>
            <a:r>
              <a:rPr lang="ru-RU" dirty="0">
                <a:solidFill>
                  <a:schemeClr val="tx1"/>
                </a:solidFill>
              </a:rPr>
              <a:t>отсрочку или </a:t>
            </a:r>
            <a:r>
              <a:rPr lang="ru-RU" dirty="0" smtClean="0">
                <a:solidFill>
                  <a:schemeClr val="tx1"/>
                </a:solidFill>
              </a:rPr>
              <a:t>освободили </a:t>
            </a:r>
            <a:r>
              <a:rPr lang="ru-RU" dirty="0">
                <a:solidFill>
                  <a:schemeClr val="tx1"/>
                </a:solidFill>
              </a:rPr>
              <a:t>от уплаты арендной платы по договору аренды недвижимого имущества арендатора не менее чем на 30 процентов от цены договора аренды, при одновременном соблюдении следующих условий: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договор аренды заключен до 01.03.2020, прошел государственную регистрацию и не прекратил действия до отмены режима функционирования «Повышенная готовность», введенного распоряжением председателя Правительства Пермского края от 14.03.2020 № </a:t>
            </a:r>
            <a:r>
              <a:rPr lang="ru-RU" dirty="0" smtClean="0">
                <a:solidFill>
                  <a:schemeClr val="tx1"/>
                </a:solidFill>
              </a:rPr>
              <a:t>5-рпп;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дополнительное(</a:t>
            </a:r>
            <a:r>
              <a:rPr lang="ru-RU" dirty="0" err="1">
                <a:solidFill>
                  <a:schemeClr val="tx1"/>
                </a:solidFill>
              </a:rPr>
              <a:t>ые</a:t>
            </a:r>
            <a:r>
              <a:rPr lang="ru-RU" dirty="0">
                <a:solidFill>
                  <a:schemeClr val="tx1"/>
                </a:solidFill>
              </a:rPr>
              <a:t>) соглашение(я) к договору аренды заключено(ы) после </a:t>
            </a:r>
            <a:r>
              <a:rPr lang="ru-RU" dirty="0" smtClean="0">
                <a:solidFill>
                  <a:schemeClr val="tx1"/>
                </a:solidFill>
              </a:rPr>
              <a:t>01.03.2020;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в отношении объектов налогообложения осуществлена государственная регистрация права собственности </a:t>
            </a:r>
            <a:r>
              <a:rPr lang="ru-RU" dirty="0" smtClean="0">
                <a:solidFill>
                  <a:schemeClr val="tx1"/>
                </a:solidFill>
              </a:rPr>
              <a:t>арендодателя;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договор аренды заключен с арендатором, являющимся организацией или индивидуальным предпринимателем, осуществляющим деятельность в соответствующей отрасли экономики в соответствии с перечнем, утвержденным постановлением Правительства Российской Федерации от 03.04.2020 № </a:t>
            </a:r>
            <a:r>
              <a:rPr lang="ru-RU" dirty="0" smtClean="0">
                <a:solidFill>
                  <a:schemeClr val="tx1"/>
                </a:solidFill>
              </a:rPr>
              <a:t>434;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осуществление арендаторами – организациями и индивидуальными предпринимателями деятельности в соответствующей сфере деятельности, наиболее пострадавшей в условиях ухудшения ситуации в связи с распространением новой </a:t>
            </a:r>
            <a:r>
              <a:rPr lang="ru-RU" dirty="0" err="1">
                <a:solidFill>
                  <a:schemeClr val="tx1"/>
                </a:solidFill>
              </a:rPr>
              <a:t>коронавирусной</a:t>
            </a:r>
            <a:r>
              <a:rPr lang="ru-RU" dirty="0">
                <a:solidFill>
                  <a:schemeClr val="tx1"/>
                </a:solidFill>
              </a:rPr>
              <a:t> инфекции, определяется по коду основного вида деятельности, информация о котором содержится в Едином государственном реестре юридических </a:t>
            </a:r>
            <a:r>
              <a:rPr lang="ru-RU" dirty="0" smtClean="0">
                <a:solidFill>
                  <a:schemeClr val="tx1"/>
                </a:solidFill>
              </a:rPr>
              <a:t>лиц либо </a:t>
            </a:r>
            <a:r>
              <a:rPr lang="ru-RU" dirty="0">
                <a:solidFill>
                  <a:schemeClr val="tx1"/>
                </a:solidFill>
              </a:rPr>
              <a:t>в Едином государственном реестре индивидуальных предпринимателей по состоянию на </a:t>
            </a:r>
            <a:r>
              <a:rPr lang="ru-RU" dirty="0" smtClean="0">
                <a:solidFill>
                  <a:schemeClr val="tx1"/>
                </a:solidFill>
              </a:rPr>
              <a:t>01.03.2020;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объектом аренды не является жилое помещение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Основанием для предоставления налоговой льготы является заявление налогоплательщика, договор аренды недвижимого имущества, дополнительное(</a:t>
            </a:r>
            <a:r>
              <a:rPr lang="ru-RU" dirty="0" err="1">
                <a:solidFill>
                  <a:schemeClr val="tx1"/>
                </a:solidFill>
              </a:rPr>
              <a:t>ые</a:t>
            </a:r>
            <a:r>
              <a:rPr lang="ru-RU" dirty="0">
                <a:solidFill>
                  <a:schemeClr val="tx1"/>
                </a:solidFill>
              </a:rPr>
              <a:t>) соглашение(я) к договору аренды, предусматривающее(</a:t>
            </a:r>
            <a:r>
              <a:rPr lang="ru-RU" dirty="0" err="1">
                <a:solidFill>
                  <a:schemeClr val="tx1"/>
                </a:solidFill>
              </a:rPr>
              <a:t>ие</a:t>
            </a:r>
            <a:r>
              <a:rPr lang="ru-RU" dirty="0">
                <a:solidFill>
                  <a:schemeClr val="tx1"/>
                </a:solidFill>
              </a:rPr>
              <a:t>) отсрочку или освобождение от уплаты арендной платы, документы, подтверждающие взаимные расчеты сторон по договору аренды в течение 2020 года, включая период применения налоговой льготы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8377" y="6366330"/>
            <a:ext cx="11133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Утверждено Решением Пермской городской Думы от 23.06.2020 № 119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58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Муниципальные меры поддержки малого и среднего бизнеса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023008"/>
            <a:ext cx="11029615" cy="483499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hlinkClick r:id="rId2" action="ppaction://hlinksldjump"/>
              </a:rPr>
              <a:t>Отсрочка </a:t>
            </a:r>
            <a:r>
              <a:rPr lang="ru-RU" dirty="0">
                <a:solidFill>
                  <a:schemeClr val="tx1"/>
                </a:solidFill>
                <a:hlinkClick r:id="rId2" action="ppaction://hlinksldjump"/>
              </a:rPr>
              <a:t>арендной </a:t>
            </a:r>
            <a:r>
              <a:rPr lang="ru-RU" dirty="0" smtClean="0">
                <a:solidFill>
                  <a:schemeClr val="tx1"/>
                </a:solidFill>
                <a:hlinkClick r:id="rId2" action="ppaction://hlinksldjump"/>
              </a:rPr>
              <a:t>платы;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hlinkClick r:id="rId3" action="ppaction://hlinksldjump"/>
              </a:rPr>
              <a:t>Отсрочка </a:t>
            </a:r>
            <a:r>
              <a:rPr lang="ru-RU" dirty="0">
                <a:solidFill>
                  <a:schemeClr val="tx1"/>
                </a:solidFill>
                <a:hlinkClick r:id="rId3" action="ppaction://hlinksldjump"/>
              </a:rPr>
              <a:t>платы по договорам на право размещения рекламных </a:t>
            </a:r>
            <a:r>
              <a:rPr lang="ru-RU" dirty="0" smtClean="0">
                <a:solidFill>
                  <a:schemeClr val="tx1"/>
                </a:solidFill>
                <a:hlinkClick r:id="rId3" action="ppaction://hlinksldjump"/>
              </a:rPr>
              <a:t>конструкций;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hlinkClick r:id="rId4" action="ppaction://hlinksldjump"/>
              </a:rPr>
              <a:t>Отсрочка </a:t>
            </a:r>
            <a:r>
              <a:rPr lang="ru-RU" dirty="0">
                <a:solidFill>
                  <a:schemeClr val="tx1"/>
                </a:solidFill>
                <a:hlinkClick r:id="rId4" action="ppaction://hlinksldjump"/>
              </a:rPr>
              <a:t>исполнения обязательств по демонтажу (перемещению) нестационарного торгового </a:t>
            </a:r>
            <a:r>
              <a:rPr lang="ru-RU" dirty="0" smtClean="0">
                <a:solidFill>
                  <a:schemeClr val="tx1"/>
                </a:solidFill>
                <a:hlinkClick r:id="rId4" action="ppaction://hlinksldjump"/>
              </a:rPr>
              <a:t>объекта;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hlinkClick r:id="rId5" action="ppaction://hlinksldjump"/>
              </a:rPr>
              <a:t>Поддержка </a:t>
            </a:r>
            <a:r>
              <a:rPr lang="ru-RU" dirty="0">
                <a:solidFill>
                  <a:schemeClr val="tx1"/>
                </a:solidFill>
                <a:hlinkClick r:id="rId5" action="ppaction://hlinksldjump"/>
              </a:rPr>
              <a:t>арендаторов по договорам аренды муниципального недвижимого </a:t>
            </a:r>
            <a:r>
              <a:rPr lang="ru-RU" dirty="0" smtClean="0">
                <a:solidFill>
                  <a:schemeClr val="tx1"/>
                </a:solidFill>
                <a:hlinkClick r:id="rId5" action="ppaction://hlinksldjump"/>
              </a:rPr>
              <a:t>имущества,</a:t>
            </a:r>
            <a:r>
              <a:rPr lang="en-US" dirty="0" smtClean="0">
                <a:solidFill>
                  <a:schemeClr val="tx1"/>
                </a:solidFill>
                <a:hlinkClick r:id="rId5" action="ppaction://hlinksldjump"/>
              </a:rPr>
              <a:t> </a:t>
            </a:r>
            <a:r>
              <a:rPr lang="ru-RU" dirty="0" smtClean="0">
                <a:solidFill>
                  <a:schemeClr val="tx1"/>
                </a:solidFill>
                <a:hlinkClick r:id="rId5" action="ppaction://hlinksldjump"/>
              </a:rPr>
              <a:t>закрепленного на </a:t>
            </a:r>
            <a:r>
              <a:rPr lang="ru-RU" dirty="0">
                <a:solidFill>
                  <a:schemeClr val="tx1"/>
                </a:solidFill>
                <a:hlinkClick r:id="rId5" action="ppaction://hlinksldjump"/>
              </a:rPr>
              <a:t>праве оперативного управления за муниципальными образовательными учреждениями, подведомственными департаменту образования администрации города </a:t>
            </a:r>
            <a:r>
              <a:rPr lang="ru-RU" dirty="0" smtClean="0">
                <a:solidFill>
                  <a:schemeClr val="tx1"/>
                </a:solidFill>
                <a:hlinkClick r:id="rId5" action="ppaction://hlinksldjump"/>
              </a:rPr>
              <a:t>Перми;</a:t>
            </a:r>
            <a:endParaRPr lang="ru-RU" dirty="0" smtClean="0">
              <a:solidFill>
                <a:schemeClr val="tx1"/>
              </a:solidFill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ea typeface="Times New Roman" panose="02020603050405020304" pitchFamily="18" charset="0"/>
                <a:hlinkClick r:id="rId6" action="ppaction://hlinksldjump"/>
              </a:rPr>
              <a:t>Субсидий </a:t>
            </a:r>
            <a:r>
              <a:rPr lang="ru-RU" dirty="0">
                <a:solidFill>
                  <a:schemeClr val="tx1"/>
                </a:solidFill>
                <a:ea typeface="Times New Roman" panose="02020603050405020304" pitchFamily="18" charset="0"/>
                <a:hlinkClick r:id="rId6" action="ppaction://hlinksldjump"/>
              </a:rPr>
              <a:t>на возмещение недополученных доходов юридическим лицам, индивидуальным предпринимателям, осуществляющим перевозки пассажиров автомобильным транспортом по муниципальным маршрутам регулярных перевозок города </a:t>
            </a:r>
            <a:r>
              <a:rPr lang="ru-RU" dirty="0" smtClean="0">
                <a:solidFill>
                  <a:schemeClr val="tx1"/>
                </a:solidFill>
                <a:ea typeface="Times New Roman" panose="02020603050405020304" pitchFamily="18" charset="0"/>
                <a:hlinkClick r:id="rId6" action="ppaction://hlinksldjump"/>
              </a:rPr>
              <a:t>Перми;</a:t>
            </a:r>
            <a:endParaRPr lang="ru-RU" dirty="0" smtClean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hlinkClick r:id="rId7" action="ppaction://hlinksldjump"/>
              </a:rPr>
              <a:t>Отсрочка </a:t>
            </a:r>
            <a:r>
              <a:rPr lang="ru-RU" dirty="0">
                <a:solidFill>
                  <a:schemeClr val="tx1"/>
                </a:solidFill>
                <a:hlinkClick r:id="rId7" action="ppaction://hlinksldjump"/>
              </a:rPr>
              <a:t>платы по договорам аренды лесных </a:t>
            </a:r>
            <a:r>
              <a:rPr lang="ru-RU" dirty="0" smtClean="0">
                <a:solidFill>
                  <a:schemeClr val="tx1"/>
                </a:solidFill>
                <a:hlinkClick r:id="rId7" action="ppaction://hlinksldjump"/>
              </a:rPr>
              <a:t>участков;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hlinkClick r:id="rId8" action="ppaction://hlinksldjump"/>
              </a:rPr>
              <a:t>Льгота </a:t>
            </a:r>
            <a:r>
              <a:rPr lang="ru-RU" dirty="0">
                <a:solidFill>
                  <a:schemeClr val="tx1"/>
                </a:solidFill>
                <a:hlinkClick r:id="rId8" action="ppaction://hlinksldjump"/>
              </a:rPr>
              <a:t>в размере 30 процентов исчисленной суммы налога на имущество физических лиц за 2019 </a:t>
            </a:r>
            <a:r>
              <a:rPr lang="ru-RU" dirty="0" smtClean="0">
                <a:solidFill>
                  <a:schemeClr val="tx1"/>
                </a:solidFill>
                <a:hlinkClick r:id="rId8" action="ppaction://hlinksldjump"/>
              </a:rPr>
              <a:t>год;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hlinkClick r:id="rId9" action="ppaction://hlinksldjump"/>
              </a:rPr>
              <a:t>Льгота </a:t>
            </a:r>
            <a:r>
              <a:rPr lang="ru-RU" dirty="0">
                <a:solidFill>
                  <a:schemeClr val="tx1"/>
                </a:solidFill>
                <a:hlinkClick r:id="rId9" action="ppaction://hlinksldjump"/>
              </a:rPr>
              <a:t>в размере 30 процентов исчисленной суммы налога на имущество физических лиц за 2019 год в отношении объектов недвижимого </a:t>
            </a:r>
            <a:r>
              <a:rPr lang="ru-RU" dirty="0" smtClean="0">
                <a:solidFill>
                  <a:schemeClr val="tx1"/>
                </a:solidFill>
                <a:hlinkClick r:id="rId9" action="ppaction://hlinksldjump"/>
              </a:rPr>
              <a:t>имущества.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17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Отсрочка арендной </a:t>
            </a:r>
            <a:r>
              <a:rPr lang="ru-RU" dirty="0" smtClean="0"/>
              <a:t>платы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445442"/>
            <a:ext cx="11029615" cy="1934303"/>
          </a:xfrm>
        </p:spPr>
        <p:txBody>
          <a:bodyPr>
            <a:normAutofit fontScale="92500" lnSpcReduction="20000"/>
          </a:bodyPr>
          <a:lstStyle/>
          <a:p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</a:rPr>
              <a:t>По договорам аренды, заключенным департаментом </a:t>
            </a:r>
            <a:r>
              <a:rPr lang="ru-RU" sz="1900" dirty="0">
                <a:solidFill>
                  <a:schemeClr val="tx1"/>
                </a:solidFill>
              </a:rPr>
              <a:t>земельных отношений администрации города Перми, </a:t>
            </a:r>
            <a:r>
              <a:rPr lang="ru-RU" sz="1900" dirty="0" smtClean="0">
                <a:solidFill>
                  <a:schemeClr val="tx1"/>
                </a:solidFill>
              </a:rPr>
              <a:t>департаментом </a:t>
            </a:r>
            <a:r>
              <a:rPr lang="ru-RU" sz="1900" dirty="0">
                <a:solidFill>
                  <a:schemeClr val="tx1"/>
                </a:solidFill>
              </a:rPr>
              <a:t>имущественных отношений администрации города Перми, </a:t>
            </a:r>
            <a:r>
              <a:rPr lang="ru-RU" sz="1900" dirty="0" smtClean="0">
                <a:solidFill>
                  <a:schemeClr val="tx1"/>
                </a:solidFill>
              </a:rPr>
              <a:t>муниципальными </a:t>
            </a:r>
            <a:r>
              <a:rPr lang="ru-RU" sz="1900" dirty="0">
                <a:solidFill>
                  <a:schemeClr val="tx1"/>
                </a:solidFill>
              </a:rPr>
              <a:t>учреждениям, </a:t>
            </a:r>
            <a:r>
              <a:rPr lang="ru-RU" sz="1900" dirty="0" smtClean="0">
                <a:solidFill>
                  <a:schemeClr val="tx1"/>
                </a:solidFill>
              </a:rPr>
              <a:t>муниципальными </a:t>
            </a:r>
            <a:r>
              <a:rPr lang="ru-RU" sz="1900" dirty="0">
                <a:solidFill>
                  <a:schemeClr val="tx1"/>
                </a:solidFill>
              </a:rPr>
              <a:t>предприятиям города Перми с субъектами малого и среднего </a:t>
            </a:r>
            <a:r>
              <a:rPr lang="ru-RU" sz="1900" dirty="0" smtClean="0">
                <a:solidFill>
                  <a:schemeClr val="tx1"/>
                </a:solidFill>
              </a:rPr>
              <a:t>предпринимательства предоставляется отсрочка </a:t>
            </a:r>
            <a:r>
              <a:rPr lang="ru-RU" sz="1900" dirty="0">
                <a:solidFill>
                  <a:schemeClr val="tx1"/>
                </a:solidFill>
              </a:rPr>
              <a:t>арендной платы, срок внесения которой предусмотрен в период с 1 апреля по 31 декабря </a:t>
            </a:r>
            <a:r>
              <a:rPr lang="ru-RU" sz="1900" dirty="0" smtClean="0">
                <a:solidFill>
                  <a:schemeClr val="tx1"/>
                </a:solidFill>
              </a:rPr>
              <a:t>2020г</a:t>
            </a:r>
            <a:r>
              <a:rPr lang="ru-RU" sz="1900" dirty="0">
                <a:solidFill>
                  <a:schemeClr val="tx1"/>
                </a:solidFill>
              </a:rPr>
              <a:t>., и ее </a:t>
            </a:r>
            <a:r>
              <a:rPr lang="ru-RU" sz="1900" dirty="0" smtClean="0">
                <a:solidFill>
                  <a:schemeClr val="tx1"/>
                </a:solidFill>
              </a:rPr>
              <a:t>уплата </a:t>
            </a:r>
            <a:r>
              <a:rPr lang="ru-RU" sz="1900" dirty="0">
                <a:solidFill>
                  <a:schemeClr val="tx1"/>
                </a:solidFill>
              </a:rPr>
              <a:t>равными частями в сроки, предусмотренные договором аренды в </a:t>
            </a:r>
            <a:r>
              <a:rPr lang="ru-RU" sz="1900" dirty="0" smtClean="0">
                <a:solidFill>
                  <a:schemeClr val="tx1"/>
                </a:solidFill>
              </a:rPr>
              <a:t>2021г.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5126" y="6369303"/>
            <a:ext cx="11133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Утверждено Постановлением администрации города Перми № 301 от 01.04.2020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5126" y="3284009"/>
            <a:ext cx="4106488" cy="199128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Уведомление </a:t>
            </a:r>
            <a:r>
              <a:rPr lang="ru-RU" sz="1200" dirty="0"/>
              <a:t>субъектов малого и среднего предпринимательства о возможности заключения дополнительного </a:t>
            </a:r>
            <a:r>
              <a:rPr lang="ru-RU" sz="1200" dirty="0" smtClean="0"/>
              <a:t>соглашения, </a:t>
            </a:r>
            <a:r>
              <a:rPr lang="ru-RU" sz="1200" dirty="0"/>
              <a:t>предусматривающего отсрочку арендной платы, срок внесения которой предусмотрен в период с 1 апреля по 31 декабря 2020 г., и ее уплату равными частями в сроки, предусмотренные договором аренды в 2021 году, или на иных условиях, предложенных арендатором, по согласованию </a:t>
            </a:r>
            <a:r>
              <a:rPr lang="ru-RU" sz="1200" dirty="0" smtClean="0"/>
              <a:t>сторон</a:t>
            </a:r>
          </a:p>
          <a:p>
            <a:pPr algn="ctr"/>
            <a:r>
              <a:rPr lang="ru-RU" dirty="0" smtClean="0"/>
              <a:t> </a:t>
            </a:r>
            <a:r>
              <a:rPr lang="ru-RU" sz="1000" dirty="0" smtClean="0"/>
              <a:t>(в </a:t>
            </a:r>
            <a:r>
              <a:rPr lang="ru-RU" sz="1000" dirty="0"/>
              <a:t>течение 3 рабочих дней со дня вступления в силу </a:t>
            </a:r>
            <a:r>
              <a:rPr lang="ru-RU" sz="1000" dirty="0" smtClean="0"/>
              <a:t>Постановления №301 от 01.04.2020)</a:t>
            </a:r>
            <a:endParaRPr lang="ru-RU" sz="1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03275" y="3885889"/>
            <a:ext cx="2626822" cy="93716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Обращение субъектов малого и среднего предпринимательства</a:t>
            </a:r>
            <a:endParaRPr lang="ru-RU" sz="11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481758" y="3795280"/>
            <a:ext cx="3447007" cy="11183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Заключение </a:t>
            </a:r>
            <a:r>
              <a:rPr lang="ru-RU" sz="1400" dirty="0"/>
              <a:t>дополнительного </a:t>
            </a:r>
            <a:r>
              <a:rPr lang="ru-RU" sz="1400" dirty="0" smtClean="0"/>
              <a:t>соглашения</a:t>
            </a:r>
          </a:p>
          <a:p>
            <a:pPr algn="ctr"/>
            <a:endParaRPr lang="ru-RU" sz="1050" dirty="0" smtClean="0"/>
          </a:p>
          <a:p>
            <a:pPr algn="ctr"/>
            <a:r>
              <a:rPr lang="ru-RU" sz="1000" dirty="0"/>
              <a:t>(в течение </a:t>
            </a:r>
            <a:r>
              <a:rPr lang="en-US" sz="1000" dirty="0" smtClean="0"/>
              <a:t>3</a:t>
            </a:r>
            <a:r>
              <a:rPr lang="ru-RU" sz="1000" dirty="0" smtClean="0"/>
              <a:t> </a:t>
            </a:r>
            <a:r>
              <a:rPr lang="ru-RU" sz="1000" dirty="0"/>
              <a:t>рабочих дней со дня обращения</a:t>
            </a:r>
            <a:r>
              <a:rPr lang="en-US" sz="1000" dirty="0"/>
              <a:t> </a:t>
            </a:r>
            <a:r>
              <a:rPr lang="ru-RU" sz="1000" dirty="0"/>
              <a:t>субъекта малого и среднего</a:t>
            </a:r>
            <a:r>
              <a:rPr lang="en-US" sz="1000" dirty="0"/>
              <a:t> </a:t>
            </a:r>
            <a:r>
              <a:rPr lang="ru-RU" sz="1000" dirty="0"/>
              <a:t>предпринимательства)</a:t>
            </a:r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4984870" y="4153576"/>
            <a:ext cx="401782" cy="40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8055037" y="4153576"/>
            <a:ext cx="401782" cy="40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75315" y="5405126"/>
            <a:ext cx="103354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,serif"/>
              </a:rPr>
              <a:t>Для предоставления отсрочки субъекту малого и среднего предпринимательства </a:t>
            </a:r>
            <a:r>
              <a:rPr lang="ru-RU" sz="1600" dirty="0" smtClean="0">
                <a:latin typeface="Times New Roman,serif"/>
              </a:rPr>
              <a:t>необходимо направить </a:t>
            </a:r>
            <a:r>
              <a:rPr lang="ru-RU" sz="1600" dirty="0">
                <a:latin typeface="Times New Roman,serif"/>
              </a:rPr>
              <a:t>соответствующее </a:t>
            </a:r>
            <a:r>
              <a:rPr lang="ru-RU" sz="1600" dirty="0" smtClean="0">
                <a:latin typeface="Times New Roman,serif"/>
              </a:rPr>
              <a:t>заявление </a:t>
            </a:r>
            <a:r>
              <a:rPr lang="ru-RU" sz="1600" dirty="0">
                <a:latin typeface="Times New Roman,serif"/>
              </a:rPr>
              <a:t>в адрес </a:t>
            </a:r>
            <a:r>
              <a:rPr lang="ru-RU" sz="1600" dirty="0" smtClean="0">
                <a:latin typeface="Times New Roman,serif"/>
              </a:rPr>
              <a:t>департамента </a:t>
            </a:r>
            <a:r>
              <a:rPr lang="ru-RU" sz="1600" dirty="0">
                <a:latin typeface="Times New Roman,serif"/>
              </a:rPr>
              <a:t>земельных </a:t>
            </a:r>
            <a:r>
              <a:rPr lang="ru-RU" sz="1600" dirty="0" smtClean="0">
                <a:latin typeface="Times New Roman,serif"/>
              </a:rPr>
              <a:t>отношений, департамента </a:t>
            </a:r>
            <a:r>
              <a:rPr lang="ru-RU" sz="1600" dirty="0">
                <a:latin typeface="Times New Roman,serif"/>
              </a:rPr>
              <a:t>имущественных </a:t>
            </a:r>
            <a:r>
              <a:rPr lang="ru-RU" sz="1600" dirty="0" smtClean="0">
                <a:latin typeface="Times New Roman,serif"/>
              </a:rPr>
              <a:t>отношений, муниципального учреждения или предприятия </a:t>
            </a:r>
            <a:r>
              <a:rPr lang="ru-RU" sz="1600" dirty="0">
                <a:latin typeface="Times New Roman,serif"/>
              </a:rPr>
              <a:t>города </a:t>
            </a:r>
            <a:r>
              <a:rPr lang="ru-RU" sz="1600" dirty="0" smtClean="0">
                <a:latin typeface="Times New Roman,serif"/>
              </a:rPr>
              <a:t>Перми.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5061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Отсрочка платы по договорам на право размещения рекламных конструкций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974" y="1744711"/>
            <a:ext cx="11029615" cy="232558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П</a:t>
            </a:r>
            <a:r>
              <a:rPr lang="ru-RU" sz="1400" dirty="0" smtClean="0">
                <a:solidFill>
                  <a:schemeClr val="tx1"/>
                </a:solidFill>
              </a:rPr>
              <a:t>о </a:t>
            </a:r>
            <a:r>
              <a:rPr lang="ru-RU" sz="1400" dirty="0">
                <a:solidFill>
                  <a:schemeClr val="tx1"/>
                </a:solidFill>
              </a:rPr>
              <a:t>договорам на установку и эксплуатацию рекламных конструкций на земельном участке, здании или ином недвижимом имуществе, находящемся в муниципальной собственности, либо на земельном участке, государственная собственность на который не </a:t>
            </a:r>
            <a:r>
              <a:rPr lang="ru-RU" sz="1400" dirty="0" smtClean="0">
                <a:solidFill>
                  <a:schemeClr val="tx1"/>
                </a:solidFill>
              </a:rPr>
              <a:t>разграничена, заключенным </a:t>
            </a:r>
            <a:r>
              <a:rPr lang="ru-RU" sz="1400" dirty="0">
                <a:solidFill>
                  <a:schemeClr val="tx1"/>
                </a:solidFill>
              </a:rPr>
              <a:t>с субъектами малого и среднего </a:t>
            </a:r>
            <a:r>
              <a:rPr lang="ru-RU" sz="1400" dirty="0" smtClean="0">
                <a:solidFill>
                  <a:schemeClr val="tx1"/>
                </a:solidFill>
              </a:rPr>
              <a:t>предпринимательства, предоставляется отсрочка </a:t>
            </a:r>
            <a:r>
              <a:rPr lang="ru-RU" sz="1400" dirty="0">
                <a:solidFill>
                  <a:schemeClr val="tx1"/>
                </a:solidFill>
              </a:rPr>
              <a:t>ежемесячной платы, определенной пунктом 3.1 Договора, на период с 1 апреля 2020 г. по 31 декабря 2020 г. и ее уплату до 31 декабря 2021 г. равными частями, начиная с 1 января </a:t>
            </a:r>
            <a:r>
              <a:rPr lang="ru-RU" sz="1400" dirty="0" smtClean="0">
                <a:solidFill>
                  <a:schemeClr val="tx1"/>
                </a:solidFill>
              </a:rPr>
              <a:t>2021г</a:t>
            </a:r>
            <a:r>
              <a:rPr lang="ru-RU" sz="1400" dirty="0">
                <a:solidFill>
                  <a:schemeClr val="tx1"/>
                </a:solidFill>
              </a:rPr>
              <a:t>., без начисления </a:t>
            </a:r>
            <a:r>
              <a:rPr lang="ru-RU" sz="1400" dirty="0" smtClean="0">
                <a:solidFill>
                  <a:schemeClr val="tx1"/>
                </a:solidFill>
              </a:rPr>
              <a:t>пени;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Зачет обеспечительного платежа, определенного Договором, в счет платы по </a:t>
            </a:r>
            <a:r>
              <a:rPr lang="ru-RU" sz="1400" dirty="0">
                <a:solidFill>
                  <a:schemeClr val="tx1"/>
                </a:solidFill>
              </a:rPr>
              <a:t>Д</a:t>
            </a:r>
            <a:r>
              <a:rPr lang="ru-RU" sz="1400" dirty="0" smtClean="0">
                <a:solidFill>
                  <a:schemeClr val="tx1"/>
                </a:solidFill>
              </a:rPr>
              <a:t>оговору за 2020 г. по которой представлена отсрочка ежемесячной платы;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Восполнение обеспечительного платежа, зачтенного в счет платы по Договору за 2020 г. в бюджет города Перми в 2022-2023 годах равными частями, начиная с 01.01.2022 г.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0443" y="6470875"/>
            <a:ext cx="111335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Утверждено Постановлением администрации города Перми № 350 от 14.04.2020 (ред. от 24.12.2020 № 1325 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0443" y="4070294"/>
            <a:ext cx="3727281" cy="18811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Уведомление </a:t>
            </a:r>
            <a:r>
              <a:rPr lang="ru-RU" sz="1200" dirty="0"/>
              <a:t>субъектов малого и среднего предпринимательства о возможности заключения дополнительного </a:t>
            </a:r>
            <a:r>
              <a:rPr lang="ru-RU" sz="1200" dirty="0" smtClean="0"/>
              <a:t>соглашения, </a:t>
            </a:r>
            <a:r>
              <a:rPr lang="ru-RU" sz="1200" dirty="0"/>
              <a:t>предусматривающего отсрочку ежемесячной платы, определенной пунктом 3.1 Договора, на период с 1 апреля 2020 г. по 31 декабря 2020 г. и ее уплату до 31 декабря 2021 г. равными частями, начиная с 1 января 2021 г., без начисления </a:t>
            </a:r>
            <a:r>
              <a:rPr lang="ru-RU" sz="1200" dirty="0" smtClean="0"/>
              <a:t>пени.</a:t>
            </a:r>
          </a:p>
          <a:p>
            <a:pPr algn="ctr"/>
            <a:r>
              <a:rPr lang="ru-RU" dirty="0" smtClean="0"/>
              <a:t> </a:t>
            </a:r>
            <a:r>
              <a:rPr lang="ru-RU" sz="1000" dirty="0" smtClean="0"/>
              <a:t>(в </a:t>
            </a:r>
            <a:r>
              <a:rPr lang="ru-RU" sz="1000" dirty="0"/>
              <a:t>течение </a:t>
            </a:r>
            <a:r>
              <a:rPr lang="ru-RU" sz="1000" dirty="0" smtClean="0"/>
              <a:t>3 </a:t>
            </a:r>
            <a:r>
              <a:rPr lang="ru-RU" sz="1000" dirty="0"/>
              <a:t>рабочих дней со дня вступления в силу </a:t>
            </a:r>
            <a:r>
              <a:rPr lang="ru-RU" sz="1000" dirty="0" smtClean="0"/>
              <a:t>Постановления №</a:t>
            </a:r>
            <a:r>
              <a:rPr lang="en-US" sz="1000" dirty="0" smtClean="0">
                <a:latin typeface="Corbel" panose="020B0503020204020204" pitchFamily="34" charset="0"/>
              </a:rPr>
              <a:t>3</a:t>
            </a:r>
            <a:r>
              <a:rPr lang="ru-RU" sz="1000" dirty="0" smtClean="0">
                <a:latin typeface="Corbel" panose="020B0503020204020204" pitchFamily="34" charset="0"/>
              </a:rPr>
              <a:t>50 от 14.04.2020</a:t>
            </a:r>
            <a:r>
              <a:rPr lang="ru-RU" sz="1000" dirty="0" smtClean="0"/>
              <a:t>)</a:t>
            </a:r>
            <a:endParaRPr lang="ru-RU" sz="1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73788" y="4542295"/>
            <a:ext cx="2626822" cy="93716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Обращение субъектов малого и среднего предпринимательства</a:t>
            </a:r>
            <a:endParaRPr lang="ru-RU" sz="11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237669" y="4522263"/>
            <a:ext cx="3330631" cy="93716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Заключение </a:t>
            </a:r>
            <a:r>
              <a:rPr lang="ru-RU" sz="1400" dirty="0"/>
              <a:t>дополнительного </a:t>
            </a:r>
            <a:r>
              <a:rPr lang="ru-RU" sz="1400" dirty="0" smtClean="0"/>
              <a:t>соглашения</a:t>
            </a:r>
          </a:p>
          <a:p>
            <a:pPr algn="ctr"/>
            <a:endParaRPr lang="ru-RU" sz="900" dirty="0" smtClean="0"/>
          </a:p>
          <a:p>
            <a:pPr algn="ctr"/>
            <a:r>
              <a:rPr lang="ru-RU" sz="1000" dirty="0" smtClean="0"/>
              <a:t>(</a:t>
            </a:r>
            <a:r>
              <a:rPr lang="ru-RU" sz="1000" dirty="0"/>
              <a:t>в течение 5 рабочих дней со дня </a:t>
            </a:r>
            <a:r>
              <a:rPr lang="ru-RU" sz="1000" dirty="0" smtClean="0"/>
              <a:t>обращения</a:t>
            </a:r>
            <a:r>
              <a:rPr lang="en-US" sz="1000" dirty="0" smtClean="0"/>
              <a:t> </a:t>
            </a:r>
            <a:r>
              <a:rPr lang="ru-RU" sz="1000" dirty="0" smtClean="0"/>
              <a:t>субъекта </a:t>
            </a:r>
            <a:r>
              <a:rPr lang="ru-RU" sz="1000" dirty="0"/>
              <a:t>малого и </a:t>
            </a:r>
            <a:r>
              <a:rPr lang="ru-RU" sz="1000" dirty="0" smtClean="0"/>
              <a:t>среднего</a:t>
            </a:r>
            <a:r>
              <a:rPr lang="en-US" sz="1000" dirty="0" smtClean="0"/>
              <a:t> </a:t>
            </a:r>
            <a:r>
              <a:rPr lang="ru-RU" sz="1000" dirty="0" smtClean="0"/>
              <a:t>предпринимательства)</a:t>
            </a:r>
            <a:endParaRPr lang="ru-RU" sz="1000" dirty="0"/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4612462" y="4809984"/>
            <a:ext cx="401782" cy="40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7791496" y="4790775"/>
            <a:ext cx="401782" cy="40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103176" y="5951458"/>
            <a:ext cx="103354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,serif"/>
              </a:rPr>
              <a:t>Для предоставления отсрочки субъекту </a:t>
            </a:r>
            <a:r>
              <a:rPr lang="ru-RU" sz="1400" dirty="0" smtClean="0">
                <a:latin typeface="Times New Roman,serif"/>
              </a:rPr>
              <a:t>МСП необходимо </a:t>
            </a:r>
            <a:r>
              <a:rPr lang="ru-RU" sz="1400" dirty="0">
                <a:latin typeface="Times New Roman,serif"/>
              </a:rPr>
              <a:t>в адрес департамента экономики и промышленной политики администрации города Перми по электронной почте: </a:t>
            </a:r>
            <a:r>
              <a:rPr lang="en-US" sz="1400" dirty="0" err="1">
                <a:latin typeface="Times New Roman,serif"/>
                <a:hlinkClick r:id="rId2"/>
              </a:rPr>
              <a:t>depp</a:t>
            </a:r>
            <a:r>
              <a:rPr lang="ru-RU" sz="1400" dirty="0">
                <a:latin typeface="Times New Roman,serif"/>
                <a:hlinkClick r:id="rId2"/>
              </a:rPr>
              <a:t>@</a:t>
            </a:r>
            <a:r>
              <a:rPr lang="en-US" sz="1400" dirty="0" err="1">
                <a:latin typeface="Times New Roman,serif"/>
                <a:hlinkClick r:id="rId2"/>
              </a:rPr>
              <a:t>gorodperm</a:t>
            </a:r>
            <a:r>
              <a:rPr lang="ru-RU" sz="1400" dirty="0">
                <a:latin typeface="Times New Roman,serif"/>
                <a:hlinkClick r:id="rId2"/>
              </a:rPr>
              <a:t>.</a:t>
            </a:r>
            <a:r>
              <a:rPr lang="en-US" sz="1400" dirty="0" err="1">
                <a:latin typeface="Times New Roman,serif"/>
                <a:hlinkClick r:id="rId2"/>
              </a:rPr>
              <a:t>ru</a:t>
            </a:r>
            <a:r>
              <a:rPr lang="ru-RU" sz="1400" dirty="0">
                <a:latin typeface="Times New Roman,serif"/>
              </a:rPr>
              <a:t> направить соответствующее </a:t>
            </a:r>
            <a:r>
              <a:rPr lang="ru-RU" sz="1400" dirty="0" smtClean="0">
                <a:latin typeface="Times New Roman,serif"/>
              </a:rPr>
              <a:t>заявление.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7347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272" y="596960"/>
            <a:ext cx="11029616" cy="1013800"/>
          </a:xfrm>
        </p:spPr>
        <p:txBody>
          <a:bodyPr/>
          <a:lstStyle/>
          <a:p>
            <a:r>
              <a:rPr lang="ru-RU" dirty="0"/>
              <a:t>Отсрочка исполнения обязательств по демонтажу (перемещению) нестационарного торгового объекта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209056"/>
            <a:ext cx="11029615" cy="273587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tx1"/>
                </a:solidFill>
              </a:rPr>
              <a:t>Для субъектов малого и среднего предпринимательства </a:t>
            </a:r>
            <a:r>
              <a:rPr lang="ru-RU" sz="1500" dirty="0" smtClean="0">
                <a:solidFill>
                  <a:schemeClr val="tx1"/>
                </a:solidFill>
              </a:rPr>
              <a:t>установить </a:t>
            </a:r>
            <a:r>
              <a:rPr lang="ru-RU" sz="1500" dirty="0">
                <a:solidFill>
                  <a:schemeClr val="tx1"/>
                </a:solidFill>
              </a:rPr>
              <a:t>до 31 декабря </a:t>
            </a:r>
            <a:r>
              <a:rPr lang="ru-RU" sz="1600" dirty="0" smtClean="0">
                <a:solidFill>
                  <a:schemeClr val="tx1"/>
                </a:solidFill>
              </a:rPr>
              <a:t>20</a:t>
            </a:r>
            <a:r>
              <a:rPr lang="en-US" sz="1600" dirty="0" smtClean="0">
                <a:solidFill>
                  <a:schemeClr val="tx1"/>
                </a:solidFill>
                <a:latin typeface="Corbel" pitchFamily="34" charset="0"/>
              </a:rPr>
              <a:t>22</a:t>
            </a:r>
            <a:r>
              <a:rPr lang="ru-RU" sz="1500" dirty="0" smtClean="0">
                <a:solidFill>
                  <a:schemeClr val="tx1"/>
                </a:solidFill>
              </a:rPr>
              <a:t>г. </a:t>
            </a:r>
            <a:r>
              <a:rPr lang="ru-RU" sz="1500" dirty="0">
                <a:solidFill>
                  <a:schemeClr val="tx1"/>
                </a:solidFill>
              </a:rPr>
              <a:t>отсрочку исполнения обязательств по демонтажу (перемещению) нестационарного торгового объекта и восстановлению нарушенного благоустройства по окончании срока действия договоров на размещение нестационарного торгового объекта, заключенных с субъектами малого и среднего предпринимательства, срок исполнения обязательств по которым предусмотрен с 28 марта </a:t>
            </a:r>
            <a:r>
              <a:rPr lang="ru-RU" sz="1500" dirty="0" smtClean="0">
                <a:solidFill>
                  <a:schemeClr val="tx1"/>
                </a:solidFill>
              </a:rPr>
              <a:t>2020 г. по </a:t>
            </a:r>
            <a:r>
              <a:rPr lang="ru-RU" sz="1500" dirty="0">
                <a:solidFill>
                  <a:schemeClr val="tx1"/>
                </a:solidFill>
              </a:rPr>
              <a:t>30 ноября 20</a:t>
            </a:r>
            <a:r>
              <a:rPr lang="en-US" sz="1500" dirty="0">
                <a:solidFill>
                  <a:schemeClr val="tx1"/>
                </a:solidFill>
                <a:latin typeface="Corbel" pitchFamily="34" charset="0"/>
              </a:rPr>
              <a:t>22 </a:t>
            </a:r>
            <a:r>
              <a:rPr lang="ru-RU" sz="1500" dirty="0" smtClean="0">
                <a:solidFill>
                  <a:schemeClr val="tx1"/>
                </a:solidFill>
              </a:rPr>
              <a:t>г. </a:t>
            </a:r>
            <a:r>
              <a:rPr lang="ru-RU" sz="1500" dirty="0">
                <a:solidFill>
                  <a:schemeClr val="tx1"/>
                </a:solidFill>
              </a:rPr>
              <a:t>З</a:t>
            </a:r>
            <a:r>
              <a:rPr lang="ru-RU" sz="1500" dirty="0" smtClean="0">
                <a:solidFill>
                  <a:schemeClr val="tx1"/>
                </a:solidFill>
              </a:rPr>
              <a:t>а </a:t>
            </a:r>
            <a:r>
              <a:rPr lang="ru-RU" sz="1500" dirty="0">
                <a:solidFill>
                  <a:schemeClr val="tx1"/>
                </a:solidFill>
              </a:rPr>
              <a:t>период отсрочки исполнения </a:t>
            </a:r>
            <a:r>
              <a:rPr lang="ru-RU" sz="1500" dirty="0" smtClean="0">
                <a:solidFill>
                  <a:schemeClr val="tx1"/>
                </a:solidFill>
              </a:rPr>
              <a:t>обязательств вносится </a:t>
            </a:r>
            <a:r>
              <a:rPr lang="ru-RU" sz="1500" dirty="0">
                <a:solidFill>
                  <a:schemeClr val="tx1"/>
                </a:solidFill>
              </a:rPr>
              <a:t>плата за фактическое размещение нестационарного торгового объекта, рассчитываемая за период размещения из размера платы, предусмотренной договором, в срок до 20 декабря </a:t>
            </a:r>
            <a:r>
              <a:rPr lang="ru-RU" sz="1500" dirty="0" smtClean="0">
                <a:solidFill>
                  <a:schemeClr val="tx1"/>
                </a:solidFill>
              </a:rPr>
              <a:t>2020г., до 1 ноября 2021 г., до 1 ноября 2022 г.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8377" y="6293501"/>
            <a:ext cx="1113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Утверждено Постановлением администрации города Перми № 411 от 06.05.2020 (ред. от 22.12.2020 № 1286)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3949" y="3465959"/>
            <a:ext cx="4763046" cy="2004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Уведомление </a:t>
            </a:r>
            <a:r>
              <a:rPr lang="ru-RU" sz="1050" dirty="0"/>
              <a:t>субъектов малого и среднего предпринимательства о возможности заключения дополнительного </a:t>
            </a:r>
            <a:r>
              <a:rPr lang="ru-RU" sz="1050" dirty="0" smtClean="0"/>
              <a:t>соглашения, </a:t>
            </a:r>
            <a:r>
              <a:rPr lang="ru-RU" sz="1050" dirty="0"/>
              <a:t>предусматривающего отсрочку исполнения обязательств по демонтажу (перемещению) нестационарного торгового объекта и восстановлению нарушенного благоустройства по окончании срока действия договоров на размещение нестационарного торгового объекта, заключенных с субъектами малого и среднего предпринимательства, срок исполнения обязательств по которым предусмотрен с 28 </a:t>
            </a:r>
            <a:r>
              <a:rPr lang="ru-RU" sz="1050" dirty="0" smtClean="0"/>
              <a:t>марта 2020 г. </a:t>
            </a:r>
            <a:r>
              <a:rPr lang="ru-RU" sz="1050" dirty="0"/>
              <a:t>по 30 ноября </a:t>
            </a:r>
            <a:r>
              <a:rPr lang="ru-RU" sz="1050" dirty="0" smtClean="0"/>
              <a:t>2022 г.</a:t>
            </a:r>
          </a:p>
          <a:p>
            <a:pPr algn="ctr"/>
            <a:r>
              <a:rPr lang="ru-RU" sz="1050" dirty="0" smtClean="0"/>
              <a:t> (в </a:t>
            </a:r>
            <a:r>
              <a:rPr lang="ru-RU" sz="1050" dirty="0"/>
              <a:t>течение </a:t>
            </a:r>
            <a:r>
              <a:rPr lang="ru-RU" sz="1050" dirty="0" smtClean="0"/>
              <a:t>3 </a:t>
            </a:r>
            <a:r>
              <a:rPr lang="ru-RU" sz="1050" dirty="0"/>
              <a:t>рабочих дней со дня вступления в силу </a:t>
            </a:r>
            <a:r>
              <a:rPr lang="ru-RU" sz="1050" dirty="0" smtClean="0"/>
              <a:t>Постановления №</a:t>
            </a:r>
            <a:r>
              <a:rPr lang="ru-RU" sz="1050" dirty="0" smtClean="0">
                <a:latin typeface="Corbel" panose="020B0503020204020204" pitchFamily="34" charset="0"/>
              </a:rPr>
              <a:t>411 от 06.05.2020</a:t>
            </a:r>
            <a:r>
              <a:rPr lang="ru-RU" sz="1050" dirty="0" smtClean="0"/>
              <a:t>)</a:t>
            </a:r>
            <a:endParaRPr lang="ru-RU" sz="105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84873" y="4025673"/>
            <a:ext cx="2407915" cy="8848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Обращение субъектов малого и среднего предпринимательства</a:t>
            </a:r>
            <a:endParaRPr lang="ru-RU" sz="11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85316" y="3944929"/>
            <a:ext cx="3192086" cy="10858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Заключение </a:t>
            </a:r>
            <a:r>
              <a:rPr lang="ru-RU" sz="1400" dirty="0"/>
              <a:t>дополнительного </a:t>
            </a:r>
            <a:r>
              <a:rPr lang="ru-RU" sz="1400" dirty="0" smtClean="0"/>
              <a:t>соглашения и внесение платы за фактическое размещение</a:t>
            </a:r>
          </a:p>
          <a:p>
            <a:pPr algn="ctr"/>
            <a:endParaRPr lang="ru-RU" sz="900" dirty="0" smtClean="0"/>
          </a:p>
          <a:p>
            <a:pPr algn="ctr"/>
            <a:r>
              <a:rPr lang="ru-RU" sz="1000" dirty="0" smtClean="0"/>
              <a:t>(</a:t>
            </a:r>
            <a:r>
              <a:rPr lang="ru-RU" sz="1000" dirty="0"/>
              <a:t>в течение 5 рабочих дней со дня </a:t>
            </a:r>
            <a:r>
              <a:rPr lang="ru-RU" sz="1000" dirty="0" smtClean="0"/>
              <a:t>обращения</a:t>
            </a:r>
            <a:r>
              <a:rPr lang="en-US" sz="1000" dirty="0" smtClean="0"/>
              <a:t> </a:t>
            </a:r>
            <a:r>
              <a:rPr lang="ru-RU" sz="1000" dirty="0" smtClean="0"/>
              <a:t>субъекта </a:t>
            </a:r>
            <a:r>
              <a:rPr lang="ru-RU" sz="1000" dirty="0"/>
              <a:t>малого и </a:t>
            </a:r>
            <a:r>
              <a:rPr lang="ru-RU" sz="1000" dirty="0" smtClean="0"/>
              <a:t>среднего</a:t>
            </a:r>
            <a:r>
              <a:rPr lang="en-US" sz="1000" dirty="0" smtClean="0"/>
              <a:t> </a:t>
            </a:r>
            <a:r>
              <a:rPr lang="ru-RU" sz="1000" dirty="0" smtClean="0"/>
              <a:t>предпринимательства)</a:t>
            </a:r>
            <a:endParaRPr lang="ru-RU" sz="1000" dirty="0"/>
          </a:p>
        </p:txBody>
      </p:sp>
      <p:sp>
        <p:nvSpPr>
          <p:cNvPr id="8" name="Стрелка вниз 7"/>
          <p:cNvSpPr/>
          <p:nvPr/>
        </p:nvSpPr>
        <p:spPr>
          <a:xfrm rot="16200000">
            <a:off x="5294308" y="4307874"/>
            <a:ext cx="379346" cy="40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8165659" y="4307874"/>
            <a:ext cx="379346" cy="40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78377" y="5462504"/>
            <a:ext cx="103354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,serif"/>
              </a:rPr>
              <a:t>Для предоставления отсрочки субъекту малого и среднего предпринимательства </a:t>
            </a:r>
            <a:r>
              <a:rPr lang="ru-RU" sz="1600" dirty="0" smtClean="0">
                <a:latin typeface="Times New Roman,serif"/>
              </a:rPr>
              <a:t>необходимо </a:t>
            </a:r>
            <a:r>
              <a:rPr lang="ru-RU" sz="1600" dirty="0">
                <a:latin typeface="Times New Roman,serif"/>
              </a:rPr>
              <a:t>в адрес департамента экономики и промышленной политики администрации города Перми по электронной почте: </a:t>
            </a:r>
            <a:r>
              <a:rPr lang="en-US" sz="1600" dirty="0" err="1">
                <a:latin typeface="Times New Roman,serif"/>
                <a:hlinkClick r:id="rId2"/>
              </a:rPr>
              <a:t>depp</a:t>
            </a:r>
            <a:r>
              <a:rPr lang="ru-RU" sz="1600" dirty="0">
                <a:latin typeface="Times New Roman,serif"/>
                <a:hlinkClick r:id="rId2"/>
              </a:rPr>
              <a:t>@</a:t>
            </a:r>
            <a:r>
              <a:rPr lang="en-US" sz="1600" dirty="0" err="1">
                <a:latin typeface="Times New Roman,serif"/>
                <a:hlinkClick r:id="rId2"/>
              </a:rPr>
              <a:t>gorodperm</a:t>
            </a:r>
            <a:r>
              <a:rPr lang="ru-RU" sz="1600" dirty="0">
                <a:latin typeface="Times New Roman,serif"/>
                <a:hlinkClick r:id="rId2"/>
              </a:rPr>
              <a:t>.</a:t>
            </a:r>
            <a:r>
              <a:rPr lang="en-US" sz="1600" dirty="0" err="1">
                <a:latin typeface="Times New Roman,serif"/>
                <a:hlinkClick r:id="rId2"/>
              </a:rPr>
              <a:t>ru</a:t>
            </a:r>
            <a:r>
              <a:rPr lang="ru-RU" sz="1600" dirty="0">
                <a:latin typeface="Times New Roman,serif"/>
              </a:rPr>
              <a:t> направить соответствующее </a:t>
            </a:r>
            <a:r>
              <a:rPr lang="ru-RU" sz="1600" dirty="0" smtClean="0">
                <a:latin typeface="Times New Roman,serif"/>
              </a:rPr>
              <a:t>заявление.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8336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1" y="760345"/>
            <a:ext cx="11029616" cy="1013800"/>
          </a:xfrm>
        </p:spPr>
        <p:txBody>
          <a:bodyPr>
            <a:noAutofit/>
          </a:bodyPr>
          <a:lstStyle/>
          <a:p>
            <a:r>
              <a:rPr lang="ru-RU" sz="1800" dirty="0" smtClean="0"/>
              <a:t>поддержка </a:t>
            </a:r>
            <a:r>
              <a:rPr lang="ru-RU" sz="1800" dirty="0"/>
              <a:t>арендаторов по договорам аренды муниципального недвижимого имущества, закрепленного </a:t>
            </a:r>
            <a:r>
              <a:rPr lang="ru-RU" sz="1800" dirty="0" smtClean="0"/>
              <a:t>на </a:t>
            </a:r>
            <a:r>
              <a:rPr lang="ru-RU" sz="1800" dirty="0"/>
              <a:t>праве оперативного управления за муниципальными образовательными учреждениями, подведомственными департаменту образования администрации города Перми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507" y="2486040"/>
            <a:ext cx="11029615" cy="2408129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Согласно нормам Постановления рекомендовано: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/>
              <a:t>освобождение </a:t>
            </a:r>
            <a:r>
              <a:rPr lang="ru-RU" dirty="0"/>
              <a:t>от уплаты арендных платежей с 01.04.2020 по 30.06.2020 с учетом фактического неосуществления арендатором </a:t>
            </a:r>
            <a:r>
              <a:rPr lang="ru-RU" dirty="0" smtClean="0"/>
              <a:t>деятельности;</a:t>
            </a:r>
            <a:endParaRPr lang="ru-RU" dirty="0"/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/>
              <a:t>уплата </a:t>
            </a:r>
            <a:r>
              <a:rPr lang="ru-RU" dirty="0"/>
              <a:t>текущей арендной платы с 01.07.2020 по 01.10.2020 в размере 50%, октябрь-декабрь 2020 года - 100</a:t>
            </a:r>
            <a:r>
              <a:rPr lang="ru-RU" dirty="0" smtClean="0"/>
              <a:t>%;</a:t>
            </a:r>
            <a:endParaRPr lang="ru-RU" dirty="0"/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/>
              <a:t>ежемесячная </a:t>
            </a:r>
            <a:r>
              <a:rPr lang="ru-RU" dirty="0"/>
              <a:t>уплата возникшей задолженности по арендной плате равными платежами в размере 50% от арендной платы в период с 01.01.2021  по </a:t>
            </a:r>
            <a:r>
              <a:rPr lang="ru-RU" dirty="0" smtClean="0"/>
              <a:t>31.12.2022;</a:t>
            </a:r>
            <a:endParaRPr lang="ru-RU" dirty="0"/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/>
              <a:t>оплата </a:t>
            </a:r>
            <a:r>
              <a:rPr lang="ru-RU" dirty="0"/>
              <a:t>за пользование коммунальными услугами арендуемого имущества по факту потребления в сроки, установленные договором</a:t>
            </a:r>
            <a:r>
              <a:rPr lang="ru-RU" sz="16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78377" y="6366330"/>
            <a:ext cx="11133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Утверждено Постановлением администрации города Перми № 453 от 22.05.2020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69569" y="5457195"/>
            <a:ext cx="103354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,serif"/>
              </a:rPr>
              <a:t>Для </a:t>
            </a:r>
            <a:r>
              <a:rPr lang="ru-RU" sz="1600" dirty="0" smtClean="0">
                <a:latin typeface="Times New Roman,serif"/>
              </a:rPr>
              <a:t>получения поддержки субъекту </a:t>
            </a:r>
            <a:r>
              <a:rPr lang="ru-RU" sz="1600" dirty="0">
                <a:latin typeface="Times New Roman,serif"/>
              </a:rPr>
              <a:t>малого и среднего предпринимательства необходимо </a:t>
            </a:r>
            <a:r>
              <a:rPr lang="ru-RU" sz="1600" dirty="0" smtClean="0">
                <a:latin typeface="Times New Roman,serif"/>
              </a:rPr>
              <a:t>обратиться в департамент образования администрации города </a:t>
            </a:r>
            <a:r>
              <a:rPr lang="ru-RU" sz="1600" dirty="0">
                <a:latin typeface="Times New Roman,serif"/>
              </a:rPr>
              <a:t>Перми (интересующие вопросы можно задать на адрес электронной </a:t>
            </a:r>
            <a:r>
              <a:rPr lang="ru-RU" sz="1600" dirty="0" smtClean="0">
                <a:latin typeface="Times New Roman,serif"/>
              </a:rPr>
              <a:t>почты: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do@gorodperm.ru</a:t>
            </a:r>
            <a:r>
              <a:rPr lang="ru-RU" sz="1600" u="sng" dirty="0" smtClean="0"/>
              <a:t>)</a:t>
            </a:r>
            <a:r>
              <a:rPr lang="ru-RU" sz="1600" dirty="0" smtClean="0">
                <a:latin typeface="Times New Roman,serif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7201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1" y="768658"/>
            <a:ext cx="11029616" cy="1013800"/>
          </a:xfrm>
        </p:spPr>
        <p:txBody>
          <a:bodyPr>
            <a:noAutofit/>
          </a:bodyPr>
          <a:lstStyle/>
          <a:p>
            <a:pPr lvl="0"/>
            <a:r>
              <a:rPr lang="ru-RU" sz="1800" dirty="0" smtClean="0">
                <a:ea typeface="Times New Roman" panose="02020603050405020304" pitchFamily="18" charset="0"/>
              </a:rPr>
              <a:t>субсидии </a:t>
            </a:r>
            <a:r>
              <a:rPr lang="ru-RU" sz="1800" dirty="0">
                <a:ea typeface="Times New Roman" panose="02020603050405020304" pitchFamily="18" charset="0"/>
              </a:rPr>
              <a:t>на возмещение недополученных доходов юридическим лицам, индивидуальным предпринимателям, осуществляющим перевозки пассажиров автомобильным транспортом по муниципальным маршрутам регулярных перевозок города </a:t>
            </a:r>
            <a:r>
              <a:rPr lang="ru-RU" sz="1800" dirty="0" smtClean="0">
                <a:ea typeface="Times New Roman" panose="02020603050405020304" pitchFamily="18" charset="0"/>
              </a:rPr>
              <a:t>Перми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1" y="1872925"/>
            <a:ext cx="11029615" cy="1402289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</a:rPr>
              <a:t>Субсидию могут получить юридические лица, индивидуальные предприниматели, осуществляющие </a:t>
            </a:r>
            <a:r>
              <a:rPr lang="ru-RU" sz="1600" dirty="0">
                <a:solidFill>
                  <a:schemeClr val="tx1"/>
                </a:solidFill>
              </a:rPr>
              <a:t>перевозки пассажиров автомобильным транспортом по муниципальным маршрутам регулярных перевозок города Перми по регулируемым тарифам </a:t>
            </a:r>
            <a:r>
              <a:rPr lang="ru-RU" sz="1600" dirty="0" smtClean="0">
                <a:solidFill>
                  <a:schemeClr val="tx1"/>
                </a:solidFill>
              </a:rPr>
              <a:t>на основании действующих договоров на осуществление пассажирских перевозок, заключенных в установленном порядке с организатором регулярных перевозок за исключением перевозчиков с которыми заключены муниципальные контракты, предусматривающие их обязанность перечислять полученную плату за проезд муниципальному заказчику.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8377" y="6366330"/>
            <a:ext cx="11133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Утверждено Постановлением администрации города Перми № 455 от 25.05.2020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69569" y="5490446"/>
            <a:ext cx="1033549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,serif"/>
              </a:rPr>
              <a:t>Для </a:t>
            </a:r>
            <a:r>
              <a:rPr lang="ru-RU" sz="1600" dirty="0" smtClean="0">
                <a:latin typeface="Times New Roman,serif"/>
              </a:rPr>
              <a:t>получения субсидии субъекту </a:t>
            </a:r>
            <a:r>
              <a:rPr lang="ru-RU" sz="1600" dirty="0">
                <a:latin typeface="Times New Roman,serif"/>
              </a:rPr>
              <a:t>малого и среднего предпринимательства необходимо </a:t>
            </a:r>
            <a:r>
              <a:rPr lang="ru-RU" sz="1600" dirty="0" smtClean="0">
                <a:latin typeface="Times New Roman,serif"/>
              </a:rPr>
              <a:t>обратиться в департамент транспорта администрации города Перми (интересующие вопросы можно задать на адрес электронной почты: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dt@gorodperm.ru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,serif"/>
              </a:rPr>
              <a:t>.</a:t>
            </a:r>
            <a:endParaRPr lang="ru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44138" y="3787683"/>
            <a:ext cx="3053542" cy="10858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Субъект малого и среднего предпринимательства направляет заявление о заключении договора в свободной форме в адрес департамента транспорта</a:t>
            </a:r>
            <a:endParaRPr lang="ru-RU" sz="1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63881" y="3613037"/>
            <a:ext cx="2916039" cy="153958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Департамент транспорта рассматривает заявления в течение 5 рабочих дней. В случае отсутствия основания для отказа департамент транспорта высылает в адрес субъекта малого и среднего предпринимательства проект договора для подписания</a:t>
            </a:r>
            <a:endParaRPr lang="ru-RU" sz="1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119109" y="3849879"/>
            <a:ext cx="2751858" cy="102768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Субъект малого и среднего </a:t>
            </a:r>
            <a:r>
              <a:rPr lang="ru-RU" sz="1200" dirty="0" smtClean="0"/>
              <a:t>предпринимательства рассматривает и подписывает договор в течении 5 рабочих дней</a:t>
            </a:r>
            <a:endParaRPr lang="ru-RU" sz="1200" dirty="0"/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4337991" y="4162829"/>
            <a:ext cx="379346" cy="40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7713998" y="4168579"/>
            <a:ext cx="379346" cy="40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68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отсрочка платы по договорам аренды лесных участков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824" y="1953920"/>
            <a:ext cx="11029615" cy="119388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</a:rPr>
              <a:t>Для субъектов малого и среднего </a:t>
            </a:r>
            <a:r>
              <a:rPr lang="ru-RU" sz="1600" dirty="0" smtClean="0">
                <a:solidFill>
                  <a:schemeClr val="tx1"/>
                </a:solidFill>
              </a:rPr>
              <a:t>предпринимательства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предусмотрена отсрочка </a:t>
            </a:r>
            <a:r>
              <a:rPr lang="ru-RU" sz="1600" dirty="0">
                <a:solidFill>
                  <a:schemeClr val="tx1"/>
                </a:solidFill>
              </a:rPr>
              <a:t>арендной платы, срок внесения которой предусмотрен в период с 1 апреля по 31 декабря 2020 г., и ее уплату равными частями в сроки, предусмотренные договором аренды в 2021 году, или на иных условиях, предложенных арендатором, по согласованию </a:t>
            </a:r>
            <a:r>
              <a:rPr lang="ru-RU" sz="1600" dirty="0" smtClean="0">
                <a:solidFill>
                  <a:schemeClr val="tx1"/>
                </a:solidFill>
              </a:rPr>
              <a:t>сторон.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8482" y="3147802"/>
            <a:ext cx="4106488" cy="237096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Уведомление </a:t>
            </a:r>
            <a:r>
              <a:rPr lang="ru-RU" sz="1200" dirty="0"/>
              <a:t>субъектов малого и среднего предпринимательства о возможности заключения дополнительного </a:t>
            </a:r>
            <a:r>
              <a:rPr lang="ru-RU" sz="1200" dirty="0" smtClean="0"/>
              <a:t>соглашения, предусматривающего отсрочку платы по договорам аренды лесных участков, </a:t>
            </a:r>
            <a:r>
              <a:rPr lang="ru-RU" sz="1200" dirty="0"/>
              <a:t>срок внесения которой предусмотрен в период с 1 апреля по 31 декабря 2020 г., и ее уплату равными частями в сроки, предусмотренные договором аренды в 2021 году, или на иных условиях, предложенных арендатором, по согласованию </a:t>
            </a:r>
            <a:r>
              <a:rPr lang="ru-RU" sz="1200" dirty="0" smtClean="0"/>
              <a:t>сторон.</a:t>
            </a:r>
            <a:endParaRPr lang="ru-RU" sz="1200" dirty="0"/>
          </a:p>
          <a:p>
            <a:pPr algn="ctr"/>
            <a:endParaRPr lang="ru-RU" sz="1200" dirty="0" smtClean="0"/>
          </a:p>
          <a:p>
            <a:pPr algn="ctr"/>
            <a:r>
              <a:rPr lang="ru-RU" dirty="0" smtClean="0"/>
              <a:t> </a:t>
            </a:r>
            <a:r>
              <a:rPr lang="ru-RU" sz="1000" dirty="0" smtClean="0"/>
              <a:t>(в </a:t>
            </a:r>
            <a:r>
              <a:rPr lang="ru-RU" sz="1000" dirty="0"/>
              <a:t>течение 3</a:t>
            </a:r>
            <a:r>
              <a:rPr lang="ru-RU" sz="1000" dirty="0" smtClean="0"/>
              <a:t> </a:t>
            </a:r>
            <a:r>
              <a:rPr lang="ru-RU" sz="1000" dirty="0"/>
              <a:t>рабочих дней со дня вступления в силу </a:t>
            </a:r>
            <a:r>
              <a:rPr lang="ru-RU" sz="1000" dirty="0" smtClean="0"/>
              <a:t>Постановления №</a:t>
            </a:r>
            <a:r>
              <a:rPr lang="en-US" sz="1000" dirty="0" smtClean="0">
                <a:latin typeface="Corbel" panose="020B0503020204020204" pitchFamily="34" charset="0"/>
              </a:rPr>
              <a:t>3</a:t>
            </a:r>
            <a:r>
              <a:rPr lang="ru-RU" sz="1000" dirty="0" smtClean="0">
                <a:latin typeface="Corbel" panose="020B0503020204020204" pitchFamily="34" charset="0"/>
              </a:rPr>
              <a:t>88 от 24.04.2020</a:t>
            </a:r>
            <a:r>
              <a:rPr lang="ru-RU" sz="1000" dirty="0" smtClean="0"/>
              <a:t>)</a:t>
            </a:r>
            <a:endParaRPr lang="ru-RU" sz="1000" dirty="0"/>
          </a:p>
        </p:txBody>
      </p:sp>
      <p:sp>
        <p:nvSpPr>
          <p:cNvPr id="8" name="Стрелка вниз 7"/>
          <p:cNvSpPr/>
          <p:nvPr/>
        </p:nvSpPr>
        <p:spPr>
          <a:xfrm rot="16200000">
            <a:off x="5005758" y="4132392"/>
            <a:ext cx="379346" cy="40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474669" y="3890869"/>
            <a:ext cx="2407915" cy="8848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Обращение субъектов малого и среднего предпринимательства</a:t>
            </a:r>
            <a:endParaRPr lang="ru-RU" sz="1100" dirty="0"/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7955133" y="4132391"/>
            <a:ext cx="379346" cy="40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431877" y="3864701"/>
            <a:ext cx="3330631" cy="93716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Заключение </a:t>
            </a:r>
            <a:r>
              <a:rPr lang="ru-RU" sz="1400" dirty="0"/>
              <a:t>дополнительного </a:t>
            </a:r>
            <a:r>
              <a:rPr lang="ru-RU" sz="1400" dirty="0" smtClean="0"/>
              <a:t>соглашения</a:t>
            </a:r>
          </a:p>
          <a:p>
            <a:pPr algn="ctr"/>
            <a:endParaRPr lang="ru-RU" sz="900" dirty="0" smtClean="0"/>
          </a:p>
          <a:p>
            <a:pPr algn="ctr"/>
            <a:r>
              <a:rPr lang="ru-RU" sz="1000" dirty="0" smtClean="0"/>
              <a:t>(</a:t>
            </a:r>
            <a:r>
              <a:rPr lang="ru-RU" sz="1000" dirty="0"/>
              <a:t>в течение </a:t>
            </a:r>
            <a:r>
              <a:rPr lang="ru-RU" sz="1000" dirty="0" smtClean="0"/>
              <a:t>3 </a:t>
            </a:r>
            <a:r>
              <a:rPr lang="ru-RU" sz="1000" dirty="0"/>
              <a:t>рабочих дней со дня </a:t>
            </a:r>
            <a:r>
              <a:rPr lang="ru-RU" sz="1000" dirty="0" smtClean="0"/>
              <a:t>обращения</a:t>
            </a:r>
            <a:r>
              <a:rPr lang="en-US" sz="1000" dirty="0" smtClean="0"/>
              <a:t> </a:t>
            </a:r>
            <a:r>
              <a:rPr lang="ru-RU" sz="1000" dirty="0" smtClean="0"/>
              <a:t>субъекта </a:t>
            </a:r>
            <a:r>
              <a:rPr lang="ru-RU" sz="1000" dirty="0"/>
              <a:t>малого и </a:t>
            </a:r>
            <a:r>
              <a:rPr lang="ru-RU" sz="1000" dirty="0" smtClean="0"/>
              <a:t>среднего</a:t>
            </a:r>
            <a:r>
              <a:rPr lang="en-US" sz="1000" dirty="0" smtClean="0"/>
              <a:t> </a:t>
            </a:r>
            <a:r>
              <a:rPr lang="ru-RU" sz="1000" dirty="0" smtClean="0"/>
              <a:t>предпринимательства)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78377" y="5567700"/>
            <a:ext cx="103354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,serif"/>
              </a:rPr>
              <a:t>Для предоставления отсрочки субъекту </a:t>
            </a:r>
            <a:r>
              <a:rPr lang="ru-RU" sz="1600" dirty="0">
                <a:latin typeface="Times New Roman,serif"/>
              </a:rPr>
              <a:t>малого и среднего </a:t>
            </a:r>
            <a:r>
              <a:rPr lang="ru-RU" sz="1600" dirty="0" smtClean="0">
                <a:latin typeface="Times New Roman,serif"/>
              </a:rPr>
              <a:t>предпринимательств</a:t>
            </a:r>
            <a:r>
              <a:rPr lang="ru-RU" sz="1600" dirty="0">
                <a:latin typeface="Times New Roman,serif"/>
              </a:rPr>
              <a:t>а</a:t>
            </a:r>
            <a:r>
              <a:rPr lang="en-US" sz="1600" dirty="0" smtClean="0">
                <a:latin typeface="Times New Roman,serif"/>
              </a:rPr>
              <a:t> </a:t>
            </a:r>
            <a:r>
              <a:rPr lang="ru-RU" sz="1600" dirty="0" smtClean="0">
                <a:latin typeface="Times New Roman,serif"/>
              </a:rPr>
              <a:t>необходимо обратиться в управление по экологии и природопользованию администрации города </a:t>
            </a:r>
            <a:r>
              <a:rPr lang="ru-RU" sz="1600" dirty="0">
                <a:latin typeface="Times New Roman,serif"/>
              </a:rPr>
              <a:t>Перми </a:t>
            </a:r>
            <a:r>
              <a:rPr lang="ru-RU" sz="1600" dirty="0" smtClean="0">
                <a:latin typeface="Times New Roman,serif"/>
              </a:rPr>
              <a:t>(интересующие </a:t>
            </a:r>
            <a:r>
              <a:rPr lang="ru-RU" sz="1600" dirty="0">
                <a:latin typeface="Times New Roman,serif"/>
              </a:rPr>
              <a:t>вопросы можно задать на адрес электронной почты</a:t>
            </a:r>
            <a:r>
              <a:rPr lang="ru-RU" sz="1600" dirty="0" smtClean="0">
                <a:latin typeface="Times New Roman,serif"/>
              </a:rPr>
              <a:t>: </a:t>
            </a:r>
            <a:r>
              <a:rPr lang="en-US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uep@gorodperm.ru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,serif"/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78377" y="6366330"/>
            <a:ext cx="11133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Утверждено Постановлением администрации города Перми № 388 от 24.04.2020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07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льгота </a:t>
            </a:r>
            <a:r>
              <a:rPr lang="ru-RU" dirty="0"/>
              <a:t>в размере 30 процентов исчисленной суммы налога на имущество физических лиц за 2019 </a:t>
            </a:r>
            <a:r>
              <a:rPr lang="ru-RU" dirty="0" smtClean="0"/>
              <a:t>год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7377" y="2164313"/>
            <a:ext cx="11029615" cy="303077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900" dirty="0" smtClean="0">
                <a:solidFill>
                  <a:schemeClr val="tx1"/>
                </a:solidFill>
              </a:rPr>
              <a:t>Согласно нормам Постановления получить льготу можно при соблюдении следующих условий:</a:t>
            </a:r>
          </a:p>
          <a:p>
            <a:pPr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tx1"/>
                </a:solidFill>
              </a:rPr>
              <a:t>сведения </a:t>
            </a:r>
            <a:r>
              <a:rPr lang="ru-RU" sz="2900" dirty="0">
                <a:solidFill>
                  <a:schemeClr val="tx1"/>
                </a:solidFill>
              </a:rPr>
              <a:t>о налогоплательщике внесены в единый реестр субъектов малого и</a:t>
            </a:r>
            <a:r>
              <a:rPr lang="en-US" sz="2900" dirty="0">
                <a:solidFill>
                  <a:schemeClr val="tx1"/>
                </a:solidFill>
              </a:rPr>
              <a:t> </a:t>
            </a:r>
            <a:r>
              <a:rPr lang="ru-RU" sz="2900" dirty="0">
                <a:solidFill>
                  <a:schemeClr val="tx1"/>
                </a:solidFill>
              </a:rPr>
              <a:t>среднего предпринимательства по состоянию на </a:t>
            </a:r>
            <a:r>
              <a:rPr lang="ru-RU" sz="2900" dirty="0" smtClean="0">
                <a:solidFill>
                  <a:schemeClr val="tx1"/>
                </a:solidFill>
              </a:rPr>
              <a:t>01.03.2020;</a:t>
            </a:r>
            <a:endParaRPr lang="ru-RU" sz="29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900" dirty="0">
                <a:solidFill>
                  <a:schemeClr val="tx1"/>
                </a:solidFill>
              </a:rPr>
              <a:t>налогоплательщик осуществляет предпринимательскую деятельность в сферах деятельности в соответствии с Общероссийским классификатором видов экономической деятельности согласно приложению к настоящему </a:t>
            </a:r>
            <a:r>
              <a:rPr lang="ru-RU" sz="2900" dirty="0" smtClean="0">
                <a:solidFill>
                  <a:schemeClr val="tx1"/>
                </a:solidFill>
              </a:rPr>
              <a:t>решению;</a:t>
            </a:r>
            <a:endParaRPr lang="ru-RU" sz="29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900" dirty="0">
                <a:solidFill>
                  <a:schemeClr val="tx1"/>
                </a:solidFill>
              </a:rPr>
              <a:t>о</a:t>
            </a:r>
            <a:r>
              <a:rPr lang="ru-RU" sz="2900" dirty="0" smtClean="0">
                <a:solidFill>
                  <a:schemeClr val="tx1"/>
                </a:solidFill>
              </a:rPr>
              <a:t>существление </a:t>
            </a:r>
            <a:r>
              <a:rPr lang="ru-RU" sz="2900" dirty="0">
                <a:solidFill>
                  <a:schemeClr val="tx1"/>
                </a:solidFill>
              </a:rPr>
              <a:t>индивидуальными предпринимателями деятельности в соответствующей сфере деятельности определяется по коду основного вида деятельности, информация о котором содержится в Едином государственном реестре индивидуальных предпринимателей по состоянию на </a:t>
            </a:r>
            <a:r>
              <a:rPr lang="ru-RU" sz="2900" dirty="0" smtClean="0">
                <a:solidFill>
                  <a:schemeClr val="tx1"/>
                </a:solidFill>
              </a:rPr>
              <a:t>01.03.2020;</a:t>
            </a:r>
            <a:endParaRPr lang="ru-RU" sz="29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900" dirty="0">
                <a:solidFill>
                  <a:schemeClr val="tx1"/>
                </a:solidFill>
              </a:rPr>
              <a:t>н</a:t>
            </a:r>
            <a:r>
              <a:rPr lang="ru-RU" sz="2900" dirty="0" smtClean="0">
                <a:solidFill>
                  <a:schemeClr val="tx1"/>
                </a:solidFill>
              </a:rPr>
              <a:t>алоговая </a:t>
            </a:r>
            <a:r>
              <a:rPr lang="ru-RU" sz="2900" dirty="0">
                <a:solidFill>
                  <a:schemeClr val="tx1"/>
                </a:solidFill>
              </a:rPr>
              <a:t>льгота предоставляется в отношении одного объекта налогообложения по выбору </a:t>
            </a:r>
            <a:r>
              <a:rPr lang="ru-RU" sz="2900" dirty="0" smtClean="0">
                <a:solidFill>
                  <a:schemeClr val="tx1"/>
                </a:solidFill>
              </a:rPr>
              <a:t>налогоплательщика;</a:t>
            </a:r>
            <a:endParaRPr lang="ru-RU" sz="29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900" dirty="0">
                <a:solidFill>
                  <a:schemeClr val="tx1"/>
                </a:solidFill>
              </a:rPr>
              <a:t>о</a:t>
            </a:r>
            <a:r>
              <a:rPr lang="ru-RU" sz="2900" dirty="0" smtClean="0">
                <a:solidFill>
                  <a:schemeClr val="tx1"/>
                </a:solidFill>
              </a:rPr>
              <a:t>снованием </a:t>
            </a:r>
            <a:r>
              <a:rPr lang="ru-RU" sz="2900" dirty="0">
                <a:solidFill>
                  <a:schemeClr val="tx1"/>
                </a:solidFill>
              </a:rPr>
              <a:t>для предоставления налоговой льготы является заявление налогоплательщика.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78377" y="6366330"/>
            <a:ext cx="11133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Утверждено Решением Пермской городской Думы от 23.06.2020 № 119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784</TotalTime>
  <Words>1519</Words>
  <Application>Microsoft Office PowerPoint</Application>
  <PresentationFormat>Произвольный</PresentationFormat>
  <Paragraphs>88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Дивиденд</vt:lpstr>
      <vt:lpstr>Муниципальные МЕРЫ ПОДДЕРЖКИ БИЗНЕСА В СВЯЗИ С РАСПРОСТРАНЕНИЕМ НОВОЙ КОРОНАВИРУСНОЙ ИНФЕКЦИИ</vt:lpstr>
      <vt:lpstr>Муниципальные меры поддержки малого и среднего бизнеса</vt:lpstr>
      <vt:lpstr>Отсрочка арендной платы</vt:lpstr>
      <vt:lpstr>Отсрочка платы по договорам на право размещения рекламных конструкций</vt:lpstr>
      <vt:lpstr>Отсрочка исполнения обязательств по демонтажу (перемещению) нестационарного торгового объекта</vt:lpstr>
      <vt:lpstr>поддержка арендаторов по договорам аренды муниципального недвижимого имущества, закрепленного на праве оперативного управления за муниципальными образовательными учреждениями, подведомственными департаменту образования администрации города Перми</vt:lpstr>
      <vt:lpstr>субсидии на возмещение недополученных доходов юридическим лицам, индивидуальным предпринимателям, осуществляющим перевозки пассажиров автомобильным транспортом по муниципальным маршрутам регулярных перевозок города Перми</vt:lpstr>
      <vt:lpstr>отсрочка платы по договорам аренды лесных участков</vt:lpstr>
      <vt:lpstr>льгота в размере 30 процентов исчисленной суммы налога на имущество физических лиц за 2019 год</vt:lpstr>
      <vt:lpstr>льгота в размере 30 процентов исчисленной суммы налога на имущество физических лиц за 2019 год в отношении объектов недвижимого имущества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ПОДДЕРЖКИ БИЗНЕСА  В СВЯЗИ С РАСПРОСТРАНЕНИЕМ НОВОЙ КОРОНАВИРУСНОЙ ИНФЕКЦИИ</dc:title>
  <dc:creator>Дмитрий Попов</dc:creator>
  <cp:lastModifiedBy>Желвакова Анна Геннадьевна</cp:lastModifiedBy>
  <cp:revision>66</cp:revision>
  <dcterms:created xsi:type="dcterms:W3CDTF">2020-05-11T16:33:09Z</dcterms:created>
  <dcterms:modified xsi:type="dcterms:W3CDTF">2021-01-18T09:00:27Z</dcterms:modified>
</cp:coreProperties>
</file>